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Instagram Marketing Strategy</a:t>
            </a:r>
          </a:p>
          <a:p>
            <a:r>
              <a:t>Scented Candle Audience</a:t>
            </a:r>
          </a:p>
        </p:txBody>
      </p:sp>
      <p:pic>
        <p:nvPicPr>
          <p:cNvPr id="4" name="Picture 3" descr="A_photograph_captures_a_woman_with_medium_brown_sk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8288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Demographics – Who They 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280160"/>
            <a:ext cx="4114800" cy="3200400"/>
          </a:xfrm>
          <a:prstGeom prst="roundRect">
            <a:avLst/>
          </a:prstGeom>
          <a:solidFill>
            <a:schemeClr val="tx1"/>
          </a:solidFill>
          <a:ln>
            <a:solidFill>
              <a:srgbClr val="C98F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>
              <a:defRPr sz="1800" b="1"/>
            </a:pPr>
            <a:r>
              <a:t>Audience Profile</a:t>
            </a:r>
          </a:p>
          <a:p>
            <a:pPr lvl="1">
              <a:defRPr sz="1200"/>
            </a:pPr>
            <a:r>
              <a:t>Age 25–44 primary (45–60 secondary)</a:t>
            </a:r>
          </a:p>
          <a:p>
            <a:pPr lvl="1">
              <a:defRPr sz="1200"/>
            </a:pPr>
            <a:r>
              <a:t>Predominantly female</a:t>
            </a:r>
          </a:p>
          <a:p>
            <a:pPr lvl="1">
              <a:defRPr sz="1200"/>
            </a:pPr>
            <a:r>
              <a:t>Urban &amp; suburban UK</a:t>
            </a:r>
          </a:p>
          <a:p>
            <a:pPr lvl="1">
              <a:defRPr sz="1200"/>
            </a:pPr>
            <a:r>
              <a:t>Middle income professionals</a:t>
            </a:r>
          </a:p>
          <a:p>
            <a:pPr lvl="1">
              <a:defRPr sz="1200"/>
            </a:pPr>
            <a:r>
              <a:t>University educated</a:t>
            </a:r>
          </a:p>
          <a:p>
            <a:pPr lvl="1">
              <a:defRPr sz="1200"/>
            </a:pPr>
            <a:r>
              <a:t>Young professionals, couples, mothers</a:t>
            </a:r>
          </a:p>
        </p:txBody>
      </p:sp>
      <p:pic>
        <p:nvPicPr>
          <p:cNvPr id="5" name="Picture 4" descr="full_gender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280160"/>
            <a:ext cx="3200400" cy="2400300"/>
          </a:xfrm>
          <a:prstGeom prst="rect">
            <a:avLst/>
          </a:prstGeom>
        </p:spPr>
      </p:pic>
      <p:pic>
        <p:nvPicPr>
          <p:cNvPr id="6" name="Picture 5" descr="full_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474720"/>
            <a:ext cx="3200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Psychographics – How They Think &amp; Live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280160"/>
            <a:ext cx="7772400" cy="3200400"/>
          </a:xfrm>
          <a:prstGeom prst="roundRect">
            <a:avLst/>
          </a:prstGeom>
          <a:solidFill>
            <a:srgbClr val="FFF8EB"/>
          </a:solidFill>
          <a:ln>
            <a:solidFill>
              <a:srgbClr val="C98F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Mindset &amp; Behaviour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Value calm &amp; balance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Self-care is essential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Create welcoming homes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Host gatherings &amp; brunch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Emotion-driven buyers</a:t>
            </a:r>
            <a:endParaRPr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pPr lvl="1" algn="ctr">
              <a:defRPr sz="1200"/>
            </a:pPr>
            <a:r>
              <a:rPr sz="240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sym typeface="+mn-ea"/>
              </a:rPr>
              <a:t>Influenced by Instagram aesthetics</a:t>
            </a:r>
            <a:endParaRPr lang="en-GB" sz="240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</p:txBody>
      </p:sp>
      <p:pic>
        <p:nvPicPr>
          <p:cNvPr id="5" name="Picture 4" descr="A_photograph_captures_two_women_on_an_outdoor_balc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45720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Buying Motivation</a:t>
            </a:r>
          </a:p>
        </p:txBody>
      </p:sp>
      <p:pic>
        <p:nvPicPr>
          <p:cNvPr id="4" name="Picture 3" descr="full_motivation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64592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Instagram Behaviour Patterns</a:t>
            </a:r>
          </a:p>
        </p:txBody>
      </p:sp>
      <p:pic>
        <p:nvPicPr>
          <p:cNvPr id="4" name="Picture 3" descr="full_engagemen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64592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5EC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>
                <a:solidFill>
                  <a:srgbClr val="3C3228"/>
                </a:solidFill>
              </a:defRPr>
            </a:pPr>
            <a:r>
              <a:t>Content Strategy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4400" y="1371600"/>
            <a:ext cx="7315200" cy="3200400"/>
          </a:xfrm>
          <a:prstGeom prst="roundRect">
            <a:avLst/>
          </a:prstGeom>
          <a:solidFill>
            <a:srgbClr val="FFF8EB"/>
          </a:solidFill>
          <a:ln>
            <a:solidFill>
              <a:srgbClr val="C98F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/>
            </a:pPr>
            <a:r>
              <a:rPr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Core Content Themes</a:t>
            </a:r>
            <a:endParaRPr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lvl="1" algn="ctr">
              <a:defRPr sz="1200"/>
            </a:pPr>
            <a:r>
              <a:rPr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Pause Moments (Stress → Calm)</a:t>
            </a:r>
            <a:endParaRPr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lvl="1" algn="ctr">
              <a:defRPr sz="1200"/>
            </a:pPr>
            <a:r>
              <a:rPr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Different Scents = Different Moods</a:t>
            </a:r>
            <a:endParaRPr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lvl="1" algn="ctr">
              <a:defRPr sz="1200"/>
            </a:pPr>
            <a:r>
              <a:rPr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Daytime Candle Use</a:t>
            </a:r>
            <a:endParaRPr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  <a:p>
            <a:pPr lvl="1" algn="ctr">
              <a:defRPr sz="1200"/>
            </a:pPr>
            <a:r>
              <a:rPr sz="24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Social Gathering Atmosphere</a:t>
            </a:r>
            <a:endParaRPr sz="24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pic>
        <p:nvPicPr>
          <p:cNvPr id="5" name="Picture 4" descr="A_photograph_of_a_Muslim_woman_with_medium_brown_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4572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</Words>
  <Application>WPS Presentation</Application>
  <PresentationFormat>On-screen Show (4:3)</PresentationFormat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N J</cp:lastModifiedBy>
  <cp:revision>2</cp:revision>
  <dcterms:created xsi:type="dcterms:W3CDTF">2013-01-27T09:14:00Z</dcterms:created>
  <dcterms:modified xsi:type="dcterms:W3CDTF">2026-02-11T10:57:32Z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4328AB24D4ED4C1D9501D3316B9CBFE2_13</vt:lpwstr>
  </property>
  <property fmtid="{D5CDD505-2E9C-101B-9397-08002B2CF9AE}" pid="3" name="KSOProductBuildVer">
    <vt:lpwstr>2057-12.2.0.23196</vt:lpwstr>
  </property>
</Properties>
</file>